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73" r:id="rId5"/>
    <p:sldId id="263" r:id="rId6"/>
    <p:sldId id="279" r:id="rId7"/>
    <p:sldId id="265" r:id="rId8"/>
    <p:sldId id="259" r:id="rId9"/>
    <p:sldId id="280" r:id="rId10"/>
    <p:sldId id="283" r:id="rId11"/>
    <p:sldId id="284" r:id="rId12"/>
    <p:sldId id="285" r:id="rId13"/>
    <p:sldId id="272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7" d="100"/>
          <a:sy n="87" d="100"/>
        </p:scale>
        <p:origin x="-1380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pPr/>
              <a:t>05.07.2018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98905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pPr/>
              <a:t>05.07.2018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58908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pPr/>
              <a:t>05.07.2018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566514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pPr/>
              <a:t>05.07.2018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45032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pPr/>
              <a:t>05.07.2018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61428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pPr/>
              <a:t>05.07.2018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8095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pPr/>
              <a:t>05.07.2018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82310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pPr/>
              <a:t>05.07.2018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15105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pPr/>
              <a:t>05.07.2018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280839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pPr/>
              <a:t>05.07.2018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75975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pPr/>
              <a:t>05.07.2018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07974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356F9-4EB6-4716-A541-B55204142B58}" type="datetimeFigureOut">
              <a:rPr lang="de-DE" smtClean="0"/>
              <a:pPr/>
              <a:t>05.07.2018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25F3A-7857-4AA7-ABF6-3C97E89F909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7979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834178"/>
            <a:ext cx="9144000" cy="3189644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339752" y="5661248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www.erasmus-artist.eu</a:t>
            </a:r>
            <a:endParaRPr lang="de-DE" sz="32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http://www.erasmus-artist.eu/images/eu_flag_co_funded_pos_-rgb-_right.jpg?crc=3942257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03340" y="0"/>
            <a:ext cx="4440660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2274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433587"/>
            <a:ext cx="4506639" cy="4607602"/>
          </a:xfrm>
          <a:prstGeom prst="rect">
            <a:avLst/>
          </a:prstGeom>
        </p:spPr>
      </p:pic>
      <p:pic>
        <p:nvPicPr>
          <p:cNvPr id="9" name="Grafik 8" descr="C:\Users\ingo\Dropbox\ARTIST operate\Dissemination\ARTIST Logos\Logo Artist approved ligh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18325" y="-5791"/>
            <a:ext cx="1225674" cy="54868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de-DE" sz="4000" b="1" dirty="0" smtClean="0">
                <a:solidFill>
                  <a:srgbClr val="C00000"/>
                </a:solidFill>
                <a:latin typeface="+mn-lt"/>
              </a:rPr>
              <a:t>ARTIST</a:t>
            </a:r>
            <a:r>
              <a:rPr lang="ka-GE" sz="4000" b="1" dirty="0" smtClean="0">
                <a:solidFill>
                  <a:srgbClr val="C00000"/>
                </a:solidFill>
                <a:latin typeface="+mn-lt"/>
              </a:rPr>
              <a:t>-ის ვებგვერდი</a:t>
            </a:r>
            <a:endParaRPr lang="de-DE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4686150" y="1888827"/>
            <a:ext cx="4350345" cy="4525963"/>
          </a:xfrm>
        </p:spPr>
        <p:txBody>
          <a:bodyPr>
            <a:normAutofit/>
          </a:bodyPr>
          <a:lstStyle/>
          <a:p>
            <a:r>
              <a:rPr lang="ka-GE" sz="3000" dirty="0" smtClean="0"/>
              <a:t>შესავალი</a:t>
            </a:r>
            <a:endParaRPr lang="de-DE" sz="3000" dirty="0" smtClean="0"/>
          </a:p>
          <a:p>
            <a:r>
              <a:rPr lang="ka-GE" sz="3000" dirty="0" smtClean="0"/>
              <a:t>რესურსები</a:t>
            </a:r>
            <a:endParaRPr lang="de-DE" sz="3000" dirty="0" smtClean="0"/>
          </a:p>
          <a:p>
            <a:r>
              <a:rPr lang="ka-GE" sz="3000" dirty="0" smtClean="0"/>
              <a:t>კალენდარი</a:t>
            </a:r>
            <a:endParaRPr lang="de-DE" sz="3000" dirty="0" smtClean="0"/>
          </a:p>
          <a:p>
            <a:r>
              <a:rPr lang="de-DE" sz="3000" dirty="0" smtClean="0"/>
              <a:t>ARTIST</a:t>
            </a:r>
            <a:r>
              <a:rPr lang="ka-GE" sz="3000" dirty="0" smtClean="0"/>
              <a:t>-ის საკონტაქტო პუნქტები</a:t>
            </a:r>
            <a:endParaRPr lang="de-DE" sz="3000" dirty="0" smtClean="0"/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ka-GE" b="1" dirty="0" smtClean="0">
                <a:solidFill>
                  <a:srgbClr val="C00000"/>
                </a:solidFill>
              </a:rPr>
              <a:t>ფუნქციონირებს 2017 წლიდან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139952" y="6187008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www.erasmus-artist.eu</a:t>
            </a:r>
            <a:endParaRPr lang="de-DE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365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687" y="1417638"/>
            <a:ext cx="3573193" cy="5393885"/>
          </a:xfrm>
          <a:prstGeom prst="rect">
            <a:avLst/>
          </a:prstGeom>
        </p:spPr>
      </p:pic>
      <p:pic>
        <p:nvPicPr>
          <p:cNvPr id="9" name="Grafik 8" descr="C:\Users\ingo\Dropbox\ARTIST operate\Dissemination\ARTIST Logos\Logo Artist approved ligh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18325" y="-5791"/>
            <a:ext cx="1225674" cy="54868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de-DE" sz="4000" b="1" dirty="0" smtClean="0">
                <a:solidFill>
                  <a:srgbClr val="C00000"/>
                </a:solidFill>
                <a:latin typeface="+mn-lt"/>
              </a:rPr>
              <a:t>ARTIST</a:t>
            </a:r>
            <a:r>
              <a:rPr lang="ka-GE" sz="4000" b="1" dirty="0" smtClean="0">
                <a:solidFill>
                  <a:srgbClr val="C00000"/>
                </a:solidFill>
                <a:latin typeface="+mn-lt"/>
              </a:rPr>
              <a:t>-ის სახელმძღვანელო</a:t>
            </a:r>
            <a:endParaRPr lang="de-DE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4105432" y="1263352"/>
            <a:ext cx="4258816" cy="4973960"/>
          </a:xfrm>
        </p:spPr>
        <p:txBody>
          <a:bodyPr>
            <a:normAutofit/>
          </a:bodyPr>
          <a:lstStyle/>
          <a:p>
            <a:r>
              <a:rPr lang="ka-GE" sz="2200" dirty="0" smtClean="0"/>
              <a:t>შესავალი</a:t>
            </a:r>
            <a:endParaRPr lang="de-DE" sz="2200" dirty="0" smtClean="0"/>
          </a:p>
          <a:p>
            <a:r>
              <a:rPr lang="ka-GE" sz="2200" dirty="0" smtClean="0"/>
              <a:t>აქტივობები/სამუშაო დოკუმენტები</a:t>
            </a:r>
            <a:endParaRPr lang="de-DE" sz="2200" dirty="0" smtClean="0"/>
          </a:p>
          <a:p>
            <a:r>
              <a:rPr lang="ka-GE" sz="2200" dirty="0" smtClean="0"/>
              <a:t>მონაცემები და ცხრილები</a:t>
            </a:r>
            <a:endParaRPr lang="de-DE" sz="2200" dirty="0" smtClean="0"/>
          </a:p>
          <a:p>
            <a:r>
              <a:rPr lang="ka-GE" sz="2200" dirty="0" smtClean="0"/>
              <a:t>ლიტერატურული რევიუ</a:t>
            </a:r>
            <a:endParaRPr lang="de-DE" sz="2200" dirty="0" smtClean="0"/>
          </a:p>
          <a:p>
            <a:r>
              <a:rPr lang="ka-GE" sz="2200" dirty="0" smtClean="0"/>
              <a:t>პრაქტიკული კვლევის სკეჩები</a:t>
            </a:r>
            <a:endParaRPr lang="de-DE" sz="2200" dirty="0" smtClean="0"/>
          </a:p>
          <a:p>
            <a:r>
              <a:rPr lang="de-DE" sz="2200" dirty="0" smtClean="0"/>
              <a:t>ARTIST</a:t>
            </a:r>
            <a:r>
              <a:rPr lang="ka-GE" sz="2200" dirty="0" smtClean="0"/>
              <a:t>-ის საკონტაქტო პუნქტები</a:t>
            </a:r>
          </a:p>
          <a:p>
            <a:endParaRPr lang="de-DE" sz="2200" dirty="0" smtClean="0"/>
          </a:p>
          <a:p>
            <a:pPr marL="0" indent="0" algn="ctr">
              <a:buNone/>
            </a:pPr>
            <a:r>
              <a:rPr lang="ka-GE" sz="2000" b="1" dirty="0" smtClean="0">
                <a:solidFill>
                  <a:srgbClr val="C00000"/>
                </a:solidFill>
              </a:rPr>
              <a:t>გამოქვეყნდება 2018 წელს </a:t>
            </a:r>
            <a:r>
              <a:rPr lang="de-DE" sz="2000" b="1" dirty="0" smtClean="0">
                <a:solidFill>
                  <a:srgbClr val="C00000"/>
                </a:solidFill>
              </a:rPr>
              <a:t>(</a:t>
            </a:r>
            <a:r>
              <a:rPr lang="ka-GE" sz="2000" b="1" dirty="0" smtClean="0">
                <a:solidFill>
                  <a:srgbClr val="C00000"/>
                </a:solidFill>
              </a:rPr>
              <a:t>ქართულადაც</a:t>
            </a:r>
            <a:r>
              <a:rPr lang="de-DE" sz="2000" b="1" dirty="0" smtClean="0">
                <a:solidFill>
                  <a:srgbClr val="C00000"/>
                </a:solidFill>
              </a:rPr>
              <a:t>)</a:t>
            </a:r>
            <a:endParaRPr lang="de-DE" sz="2000" b="1" dirty="0">
              <a:solidFill>
                <a:srgbClr val="C0000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139952" y="6187008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www.erasmus-artist.eu</a:t>
            </a:r>
            <a:endParaRPr lang="de-DE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766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3600" b="1" dirty="0" smtClean="0">
                <a:solidFill>
                  <a:srgbClr val="C00000"/>
                </a:solidFill>
                <a:latin typeface="+mn-lt"/>
              </a:rPr>
              <a:t>ARISE</a:t>
            </a:r>
            <a:r>
              <a:rPr lang="ka-GE" sz="3600" b="1" dirty="0" smtClean="0">
                <a:solidFill>
                  <a:srgbClr val="C00000"/>
                </a:solidFill>
                <a:latin typeface="+mn-lt"/>
              </a:rPr>
              <a:t> </a:t>
            </a:r>
            <a:br>
              <a:rPr lang="ka-GE" sz="3600" b="1" dirty="0" smtClean="0">
                <a:solidFill>
                  <a:srgbClr val="C00000"/>
                </a:solidFill>
                <a:latin typeface="+mn-lt"/>
              </a:rPr>
            </a:br>
            <a:r>
              <a:rPr lang="ka-GE" sz="2700" b="1" dirty="0" smtClean="0">
                <a:solidFill>
                  <a:srgbClr val="C00000"/>
                </a:solidFill>
                <a:latin typeface="+mn-lt"/>
              </a:rPr>
              <a:t>(პრაქტიკული კვლევა და ინოვაცია სამეცნიერო განათლებაში - საერთაშორისო ჟურნალი)</a:t>
            </a:r>
            <a:endParaRPr lang="de-DE" sz="27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6131024" cy="4525963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ka-GE" sz="24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de-DE" sz="2400" dirty="0" smtClean="0"/>
              <a:t>ARISE (</a:t>
            </a:r>
            <a:r>
              <a:rPr lang="ka-GE" sz="2400" dirty="0" smtClean="0"/>
              <a:t>პრაქტიკული კვლევა </a:t>
            </a:r>
            <a:r>
              <a:rPr lang="ka-GE" sz="2400" dirty="0"/>
              <a:t>და ინოვაცია სამეცნიერო </a:t>
            </a:r>
            <a:r>
              <a:rPr lang="ka-GE" sz="2400" dirty="0" smtClean="0"/>
              <a:t>განათლებაში</a:t>
            </a:r>
            <a:r>
              <a:rPr lang="de-DE" sz="2400" dirty="0" smtClean="0"/>
              <a:t>) </a:t>
            </a:r>
            <a:r>
              <a:rPr lang="ka-GE" sz="2400" dirty="0" smtClean="0"/>
              <a:t>ონლაინ თავისუფალი წვდომის ჟურნალია, რომლის მიზანიცაა მასწავლებლების კვლევისა და მცირე მასშტაბის მქონე კურიკულუმების </a:t>
            </a:r>
            <a:r>
              <a:rPr lang="de-DE" sz="2400" dirty="0"/>
              <a:t>(</a:t>
            </a:r>
            <a:r>
              <a:rPr lang="ka-GE" sz="2400" dirty="0"/>
              <a:t>მონაცემებზე დაფუძნებული</a:t>
            </a:r>
            <a:r>
              <a:rPr lang="de-DE" sz="2400" dirty="0" smtClean="0"/>
              <a:t>)</a:t>
            </a:r>
            <a:r>
              <a:rPr lang="ka-GE" sz="2400" dirty="0" smtClean="0"/>
              <a:t> შესწავლა.</a:t>
            </a:r>
            <a:endParaRPr lang="de-DE" sz="24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ka-GE" b="1" dirty="0" smtClean="0">
              <a:solidFill>
                <a:srgbClr val="C00000"/>
              </a:solidFill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de-DE" b="1" dirty="0" smtClean="0">
                <a:solidFill>
                  <a:srgbClr val="C00000"/>
                </a:solidFill>
              </a:rPr>
              <a:t>www.arisejournal.com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de-DE" b="1" dirty="0" smtClean="0">
                <a:solidFill>
                  <a:srgbClr val="C00000"/>
                </a:solidFill>
              </a:rPr>
              <a:t>Will </a:t>
            </a:r>
            <a:r>
              <a:rPr lang="de-DE" b="1" dirty="0" err="1" smtClean="0">
                <a:solidFill>
                  <a:srgbClr val="C00000"/>
                </a:solidFill>
              </a:rPr>
              <a:t>start</a:t>
            </a:r>
            <a:r>
              <a:rPr lang="de-DE" b="1" dirty="0" smtClean="0">
                <a:solidFill>
                  <a:srgbClr val="C00000"/>
                </a:solidFill>
              </a:rPr>
              <a:t> </a:t>
            </a:r>
            <a:r>
              <a:rPr lang="de-DE" b="1" dirty="0" err="1" smtClean="0">
                <a:solidFill>
                  <a:srgbClr val="C00000"/>
                </a:solidFill>
              </a:rPr>
              <a:t>during</a:t>
            </a:r>
            <a:r>
              <a:rPr lang="de-DE" b="1" dirty="0" smtClean="0">
                <a:solidFill>
                  <a:srgbClr val="C00000"/>
                </a:solidFill>
              </a:rPr>
              <a:t> </a:t>
            </a:r>
            <a:r>
              <a:rPr lang="de-DE" b="1" dirty="0" err="1" smtClean="0">
                <a:solidFill>
                  <a:srgbClr val="C00000"/>
                </a:solidFill>
              </a:rPr>
              <a:t>this</a:t>
            </a:r>
            <a:r>
              <a:rPr lang="de-DE" b="1" dirty="0" smtClean="0">
                <a:solidFill>
                  <a:srgbClr val="C00000"/>
                </a:solidFill>
              </a:rPr>
              <a:t> </a:t>
            </a:r>
            <a:r>
              <a:rPr lang="de-DE" b="1" dirty="0" err="1" smtClean="0">
                <a:solidFill>
                  <a:srgbClr val="C00000"/>
                </a:solidFill>
              </a:rPr>
              <a:t>year</a:t>
            </a:r>
            <a:r>
              <a:rPr lang="de-DE" b="1" dirty="0" smtClean="0">
                <a:solidFill>
                  <a:srgbClr val="C00000"/>
                </a:solidFill>
              </a:rPr>
              <a:t>.</a:t>
            </a:r>
            <a:endParaRPr lang="de-DE" b="1" dirty="0">
              <a:solidFill>
                <a:srgbClr val="C00000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1988840"/>
            <a:ext cx="2301047" cy="3212976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4139952" y="6187008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www.erasmus-artist.eu</a:t>
            </a:r>
            <a:endParaRPr lang="de-DE" sz="3200" b="1" dirty="0">
              <a:solidFill>
                <a:srgbClr val="C00000"/>
              </a:solidFill>
            </a:endParaRPr>
          </a:p>
        </p:txBody>
      </p:sp>
      <p:pic>
        <p:nvPicPr>
          <p:cNvPr id="8" name="Grafik 7" descr="C:\Users\ingo\Dropbox\ARTIST operate\Dissemination\ARTIST Logos\Logo Artist approved light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18325" y="-5791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2032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348880"/>
            <a:ext cx="8229600" cy="1143000"/>
          </a:xfrm>
        </p:spPr>
        <p:txBody>
          <a:bodyPr>
            <a:normAutofit/>
          </a:bodyPr>
          <a:lstStyle/>
          <a:p>
            <a:r>
              <a:rPr lang="ka-GE" dirty="0" smtClean="0"/>
              <a:t>კითხვები და დისკუსია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4139952" y="6187008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www.erasmus-artist.eu</a:t>
            </a:r>
            <a:endParaRPr lang="de-DE" sz="3200" b="1" dirty="0">
              <a:solidFill>
                <a:srgbClr val="C00000"/>
              </a:solidFill>
            </a:endParaRPr>
          </a:p>
        </p:txBody>
      </p:sp>
      <p:pic>
        <p:nvPicPr>
          <p:cNvPr id="6" name="Picture 2" descr="http://www.erasmus-artist.eu/images/eu_flag_co_funded_pos_-rgb-_right.jpg?crc=3942257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03340" y="0"/>
            <a:ext cx="4440660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4504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პარტნიორები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8430" y="1340768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ka-GE" sz="2400" dirty="0" smtClean="0"/>
          </a:p>
          <a:p>
            <a:pPr marL="0" indent="0" algn="ctr">
              <a:buNone/>
            </a:pPr>
            <a:r>
              <a:rPr lang="ka-GE" sz="2400" dirty="0" smtClean="0"/>
              <a:t>პროგრამის მონაწილე ქვეყნები: </a:t>
            </a:r>
            <a:endParaRPr lang="de-DE" sz="2400" dirty="0"/>
          </a:p>
          <a:p>
            <a:pPr marL="0" indent="0" algn="ctr">
              <a:buNone/>
            </a:pPr>
            <a:endParaRPr lang="ka-GE" sz="2400" dirty="0" smtClean="0"/>
          </a:p>
          <a:p>
            <a:pPr marL="0" indent="0" algn="ctr">
              <a:buNone/>
            </a:pPr>
            <a:r>
              <a:rPr lang="ka-GE" sz="2400" dirty="0" smtClean="0"/>
              <a:t>ბრემენის უნივერსიტეტი </a:t>
            </a:r>
            <a:r>
              <a:rPr lang="de-DE" sz="2400" dirty="0" smtClean="0"/>
              <a:t>(</a:t>
            </a:r>
            <a:r>
              <a:rPr lang="ka-GE" sz="2400" dirty="0" smtClean="0"/>
              <a:t>კორდინატორი</a:t>
            </a:r>
            <a:r>
              <a:rPr lang="de-DE" sz="2400" dirty="0" smtClean="0"/>
              <a:t>),</a:t>
            </a:r>
            <a:r>
              <a:rPr lang="ka-GE" sz="2400" dirty="0" smtClean="0"/>
              <a:t> გერმანია</a:t>
            </a:r>
            <a:endParaRPr lang="de-DE" sz="2400" dirty="0" smtClean="0"/>
          </a:p>
          <a:p>
            <a:pPr marL="0" indent="0" algn="ctr">
              <a:buNone/>
            </a:pPr>
            <a:r>
              <a:rPr lang="ka-GE" sz="2400" dirty="0" smtClean="0"/>
              <a:t>კლაგენფურტის ალპე-ადრიას-უნივერსიტეტი, ავსტრია</a:t>
            </a:r>
            <a:endParaRPr lang="de-DE" sz="2400" dirty="0" smtClean="0"/>
          </a:p>
          <a:p>
            <a:pPr marL="0" indent="0" algn="ctr">
              <a:buNone/>
            </a:pPr>
            <a:r>
              <a:rPr lang="ka-GE" sz="2400" dirty="0" smtClean="0"/>
              <a:t>ლიმერიკის უნივერსიტეტი</a:t>
            </a:r>
            <a:r>
              <a:rPr lang="de-DE" sz="2400" dirty="0" smtClean="0"/>
              <a:t>, </a:t>
            </a:r>
            <a:r>
              <a:rPr lang="ka-GE" sz="2400" dirty="0" smtClean="0"/>
              <a:t>ირლანდია</a:t>
            </a:r>
            <a:r>
              <a:rPr lang="de-DE" sz="2400" dirty="0" smtClean="0"/>
              <a:t> </a:t>
            </a:r>
            <a:endParaRPr lang="ka-GE" sz="2400" dirty="0" smtClean="0"/>
          </a:p>
          <a:p>
            <a:pPr marL="0" indent="0" algn="ctr">
              <a:buNone/>
            </a:pPr>
            <a:r>
              <a:rPr lang="ka-GE" sz="2400" dirty="0" smtClean="0"/>
              <a:t>ანკარას უნივერსიტეტი, თურქეთი</a:t>
            </a:r>
            <a:endParaRPr lang="de-DE" sz="2400" dirty="0" smtClean="0"/>
          </a:p>
          <a:p>
            <a:pPr marL="0" indent="0" algn="ctr">
              <a:buNone/>
            </a:pPr>
            <a:endParaRPr lang="de-DE" sz="2400" dirty="0" smtClean="0"/>
          </a:p>
          <a:p>
            <a:pPr marL="0" indent="0" algn="ctr">
              <a:buNone/>
            </a:pPr>
            <a:r>
              <a:rPr lang="ka-GE" sz="2400" dirty="0" smtClean="0"/>
              <a:t>შემფასებელი: </a:t>
            </a:r>
            <a:endParaRPr lang="de-DE" sz="2400" dirty="0" smtClean="0"/>
          </a:p>
          <a:p>
            <a:pPr marL="0" indent="0" algn="ctr">
              <a:buNone/>
            </a:pPr>
            <a:r>
              <a:rPr lang="ka-GE" sz="2000" dirty="0" smtClean="0"/>
              <a:t>რეიჩელ მამლოკ-ნეემანი</a:t>
            </a:r>
            <a:r>
              <a:rPr lang="de-DE" sz="2000" dirty="0" smtClean="0"/>
              <a:t>,</a:t>
            </a:r>
            <a:r>
              <a:rPr lang="ka-GE" sz="2000" dirty="0" smtClean="0"/>
              <a:t> ვაიცმანის სამეცნიერო ინსტიტუტი</a:t>
            </a:r>
            <a:r>
              <a:rPr lang="de-DE" sz="2000" dirty="0" smtClean="0"/>
              <a:t>, </a:t>
            </a:r>
            <a:r>
              <a:rPr lang="ka-GE" sz="2000" dirty="0" smtClean="0"/>
              <a:t>ისრაელი</a:t>
            </a:r>
            <a:endParaRPr lang="de-DE" sz="2000" dirty="0"/>
          </a:p>
          <a:p>
            <a:pPr marL="0" indent="0" algn="ctr">
              <a:buNone/>
            </a:pPr>
            <a:endParaRPr lang="de-DE" sz="2400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4139952" y="6187008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www.erasmus-artist.eu</a:t>
            </a:r>
            <a:endParaRPr lang="de-DE" sz="3200" b="1" dirty="0">
              <a:solidFill>
                <a:srgbClr val="C00000"/>
              </a:solidFill>
            </a:endParaRPr>
          </a:p>
        </p:txBody>
      </p:sp>
      <p:pic>
        <p:nvPicPr>
          <p:cNvPr id="8" name="Grafik 7" descr="C:\Users\ingo\Dropbox\ARTIST operate\Dissemination\ARTIST Logos\Logo Artist approved ligh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18325" y="-5791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17338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/>
          <a:lstStyle/>
          <a:p>
            <a:r>
              <a:rPr lang="ka-GE" dirty="0" smtClean="0"/>
              <a:t>პარტნიორები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49685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ka-GE" sz="2800" dirty="0" smtClean="0"/>
          </a:p>
          <a:p>
            <a:pPr marL="0" indent="0" algn="ctr">
              <a:buNone/>
            </a:pPr>
            <a:r>
              <a:rPr lang="ka-GE" sz="2800" dirty="0" smtClean="0"/>
              <a:t>პარტნიორი ქვეყნები:</a:t>
            </a:r>
            <a:endParaRPr lang="de-DE" sz="2800" dirty="0" smtClean="0"/>
          </a:p>
          <a:p>
            <a:pPr marL="0" indent="0" algn="ctr">
              <a:buNone/>
            </a:pPr>
            <a:endParaRPr lang="ka-GE" sz="2800" dirty="0" smtClean="0"/>
          </a:p>
          <a:p>
            <a:pPr marL="0" indent="0" algn="ctr">
              <a:buNone/>
            </a:pPr>
            <a:r>
              <a:rPr lang="ka-GE" sz="2000" dirty="0" smtClean="0"/>
              <a:t>ილიას სახელმწიფო უნივერსიტეტი (თანაკოორდინატორი), საქართველო</a:t>
            </a:r>
            <a:endParaRPr lang="de-DE" sz="2000" dirty="0" smtClean="0"/>
          </a:p>
          <a:p>
            <a:pPr marL="0" indent="0" algn="ctr">
              <a:buNone/>
            </a:pPr>
            <a:endParaRPr lang="ka-GE" sz="2000" dirty="0" smtClean="0"/>
          </a:p>
          <a:p>
            <a:pPr marL="0" indent="0" algn="ctr">
              <a:buNone/>
            </a:pPr>
            <a:r>
              <a:rPr lang="ka-GE" sz="2000" dirty="0" smtClean="0"/>
              <a:t>ბათუმის შოთა რუსთაველის სახელობის უნივერსიტეტი, საქართველო</a:t>
            </a:r>
            <a:endParaRPr lang="de-DE" sz="2000" dirty="0" smtClean="0"/>
          </a:p>
          <a:p>
            <a:pPr marL="0" indent="0" algn="ctr">
              <a:buNone/>
            </a:pPr>
            <a:endParaRPr lang="ka-GE" sz="2000" dirty="0" smtClean="0"/>
          </a:p>
          <a:p>
            <a:pPr marL="0" indent="0" algn="ctr">
              <a:buNone/>
            </a:pPr>
            <a:r>
              <a:rPr lang="ka-GE" sz="2000" dirty="0" smtClean="0"/>
              <a:t>განათლების აკადემიური არაბული კოლეჯი, ისრაელი</a:t>
            </a:r>
            <a:endParaRPr lang="de-DE" sz="2000" dirty="0" smtClean="0"/>
          </a:p>
          <a:p>
            <a:pPr marL="0" indent="0" algn="ctr">
              <a:buNone/>
            </a:pPr>
            <a:endParaRPr lang="ka-GE" sz="2000" dirty="0" smtClean="0"/>
          </a:p>
          <a:p>
            <a:pPr marL="0" indent="0" algn="ctr">
              <a:buNone/>
            </a:pPr>
            <a:r>
              <a:rPr lang="ka-GE" sz="2000" dirty="0" smtClean="0"/>
              <a:t>განათლების ორანიმის აკადემიური კოლეჯი, ისრაელი</a:t>
            </a:r>
            <a:endParaRPr lang="de-DE" sz="2000" dirty="0" smtClean="0"/>
          </a:p>
          <a:p>
            <a:pPr marL="0" indent="0" algn="ctr">
              <a:buNone/>
            </a:pPr>
            <a:endParaRPr lang="ka-GE" sz="2000" dirty="0" smtClean="0"/>
          </a:p>
          <a:p>
            <a:pPr marL="0" indent="0" algn="ctr">
              <a:buNone/>
            </a:pPr>
            <a:r>
              <a:rPr lang="ka-GE" sz="2000" dirty="0" smtClean="0"/>
              <a:t>ატანეო დე მანილას უნივერსიტეტი, ფილიპინები</a:t>
            </a:r>
            <a:endParaRPr lang="de-DE" sz="2000" dirty="0" smtClean="0"/>
          </a:p>
          <a:p>
            <a:pPr marL="0" indent="0" algn="ctr">
              <a:buNone/>
            </a:pPr>
            <a:endParaRPr lang="ka-GE" sz="2000" dirty="0" smtClean="0"/>
          </a:p>
          <a:p>
            <a:pPr marL="0" indent="0" algn="ctr">
              <a:buNone/>
            </a:pPr>
            <a:r>
              <a:rPr lang="ka-GE" sz="2000" dirty="0" smtClean="0"/>
              <a:t>მანილას დე ლა სალის უნივერსიტეტი, ფილიპინები</a:t>
            </a:r>
            <a:endParaRPr lang="de-DE" sz="2000" dirty="0" smtClean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139952" y="6187008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www.erasmus-artist.eu</a:t>
            </a:r>
            <a:endParaRPr lang="de-DE" sz="3200" b="1" dirty="0">
              <a:solidFill>
                <a:srgbClr val="C00000"/>
              </a:solidFill>
            </a:endParaRPr>
          </a:p>
        </p:txBody>
      </p:sp>
      <p:pic>
        <p:nvPicPr>
          <p:cNvPr id="7" name="Grafik 6" descr="C:\Users\ingo\Dropbox\ARTIST operate\Dissemination\ARTIST Logos\Logo Artist approved ligh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18325" y="-5791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29068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ARTIST: </a:t>
            </a:r>
            <a:r>
              <a:rPr lang="ka-GE" dirty="0" smtClean="0"/>
              <a:t>მთავარი ფოკუსი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ka-GE" sz="2400" dirty="0" smtClean="0"/>
              <a:t>მასწავლებელთა განათლების გზით პრაქტიკულ კვლევაზე დაფუძნებული ინოვაცია საბუნებისმეტყველო საგნების სწავლების განათლების სფეროში.</a:t>
            </a:r>
            <a:endParaRPr lang="de-DE" sz="2400" dirty="0" smtClean="0"/>
          </a:p>
          <a:p>
            <a:pPr marL="0" indent="0" algn="ctr">
              <a:buNone/>
            </a:pPr>
            <a:endParaRPr lang="ka-GE" sz="2400" dirty="0" smtClean="0"/>
          </a:p>
          <a:p>
            <a:pPr marL="0" indent="0" algn="ctr">
              <a:buNone/>
            </a:pPr>
            <a:endParaRPr lang="de-DE" sz="2400" dirty="0"/>
          </a:p>
          <a:p>
            <a:pPr marL="0" indent="0" algn="ctr">
              <a:buNone/>
            </a:pPr>
            <a:r>
              <a:rPr lang="ka-GE" sz="2400" dirty="0" smtClean="0"/>
              <a:t>მიზანი: ინოვაციები მასწავლებელთა განათლების სფეროში</a:t>
            </a:r>
            <a:endParaRPr lang="de-DE" sz="2400" dirty="0" smtClean="0"/>
          </a:p>
          <a:p>
            <a:pPr marL="0" indent="0" algn="ctr">
              <a:buNone/>
            </a:pPr>
            <a:endParaRPr lang="ka-GE" sz="2400" dirty="0" smtClean="0"/>
          </a:p>
          <a:p>
            <a:pPr marL="0" indent="0" algn="ctr">
              <a:buNone/>
            </a:pPr>
            <a:endParaRPr lang="de-DE" sz="2400" dirty="0"/>
          </a:p>
          <a:p>
            <a:pPr marL="0" indent="0" algn="ctr">
              <a:buNone/>
            </a:pPr>
            <a:r>
              <a:rPr lang="ka-GE" sz="2400" dirty="0" smtClean="0"/>
              <a:t>ქმედება</a:t>
            </a:r>
            <a:r>
              <a:rPr lang="de-DE" sz="2400" dirty="0" smtClean="0"/>
              <a:t>: ARTIST-</a:t>
            </a:r>
            <a:r>
              <a:rPr lang="ka-GE" sz="2400" dirty="0" smtClean="0"/>
              <a:t>ცენტრები, თანამშრომლობის ქსელი, სემინარები, კურსები და </a:t>
            </a:r>
            <a:r>
              <a:rPr lang="de-DE" sz="2400" dirty="0" smtClean="0"/>
              <a:t>ARISE</a:t>
            </a:r>
            <a:r>
              <a:rPr lang="ka-GE" sz="2400" dirty="0"/>
              <a:t> </a:t>
            </a:r>
            <a:r>
              <a:rPr lang="ka-GE" sz="2400" dirty="0" smtClean="0"/>
              <a:t>(ჟურნალი „პრაქტიკული კვლევა </a:t>
            </a:r>
            <a:r>
              <a:rPr lang="ka-GE" sz="2400" dirty="0"/>
              <a:t>და ინოვაცია სამეცნიერო </a:t>
            </a:r>
            <a:r>
              <a:rPr lang="ka-GE" sz="2400" dirty="0" smtClean="0"/>
              <a:t>განათლებაში“</a:t>
            </a:r>
            <a:endParaRPr lang="de-DE" sz="2400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139952" y="6187008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www.erasmus-artist.eu</a:t>
            </a:r>
            <a:endParaRPr lang="de-DE" sz="3200" b="1" dirty="0">
              <a:solidFill>
                <a:srgbClr val="C00000"/>
              </a:solidFill>
            </a:endParaRPr>
          </a:p>
        </p:txBody>
      </p:sp>
      <p:pic>
        <p:nvPicPr>
          <p:cNvPr id="7" name="Grafik 6" descr="C:\Users\ingo\Dropbox\ARTIST operate\Dissemination\ARTIST Logos\Logo Artist approved ligh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18325" y="-5791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73318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ARTIST</a:t>
            </a:r>
            <a:r>
              <a:rPr lang="ka-GE" dirty="0" smtClean="0"/>
              <a:t>-ის ცენტრები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ka-GE" sz="2800" dirty="0" smtClean="0"/>
          </a:p>
          <a:p>
            <a:pPr marL="0" indent="0" algn="ctr">
              <a:buNone/>
            </a:pPr>
            <a:r>
              <a:rPr lang="de-DE" sz="2800" dirty="0" smtClean="0"/>
              <a:t>ARTIST</a:t>
            </a:r>
            <a:r>
              <a:rPr lang="ka-GE" sz="2800" dirty="0" smtClean="0"/>
              <a:t>-ის ცენტრები წარმოადგენს კომპეტენციების ცენტრებს, სადაც მასწავლებლებსა და საბუნებისმეტყველო საგნების ინსტრუქტორებად მომუშავე ახალგაზრდებს შეუძლიათ რჩევის მიღება პრაქტიკული კვლევის ჩასატარებისა და კვლევაზე დაფუძნებული ინოვაციების შესწავლასთან დაკავშირებით. </a:t>
            </a:r>
          </a:p>
          <a:p>
            <a:pPr marL="0" indent="0" algn="ctr">
              <a:buNone/>
            </a:pPr>
            <a:endParaRPr lang="ka-GE" sz="2800" dirty="0"/>
          </a:p>
          <a:p>
            <a:pPr marL="0" indent="0" algn="ctr">
              <a:buNone/>
            </a:pPr>
            <a:r>
              <a:rPr lang="ka-GE" sz="2800" b="1" dirty="0" smtClean="0">
                <a:solidFill>
                  <a:srgbClr val="C00000"/>
                </a:solidFill>
              </a:rPr>
              <a:t>დასრულებულია</a:t>
            </a:r>
            <a:endParaRPr lang="de-DE" sz="28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de-DE" sz="2800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139952" y="6187008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www.erasmus-artist.eu</a:t>
            </a:r>
            <a:endParaRPr lang="de-DE" sz="3200" b="1" dirty="0">
              <a:solidFill>
                <a:srgbClr val="C00000"/>
              </a:solidFill>
            </a:endParaRPr>
          </a:p>
        </p:txBody>
      </p:sp>
      <p:pic>
        <p:nvPicPr>
          <p:cNvPr id="7" name="Grafik 6" descr="C:\Users\ingo\Dropbox\ARTIST operate\Dissemination\ARTIST Logos\Logo Artist approved ligh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18325" y="-5791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73459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/>
          </a:bodyPr>
          <a:lstStyle/>
          <a:p>
            <a:r>
              <a:rPr lang="de-DE" dirty="0" smtClean="0"/>
              <a:t>ARTIST</a:t>
            </a:r>
            <a:r>
              <a:rPr lang="ka-GE" dirty="0" smtClean="0"/>
              <a:t>-ის ქსელი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ka-GE" dirty="0" smtClean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de-DE" dirty="0" smtClean="0"/>
              <a:t>ARTIST</a:t>
            </a:r>
            <a:r>
              <a:rPr lang="ka-GE" dirty="0" smtClean="0"/>
              <a:t>-ის ქსელი აერთიანებს უმაღლესი განათლების დაწესებულებებს, სკოლებსა და ინდუსტრიის წარმომადგენლებს/მცირე და საშუალო საწარმოებს საბუნებისმეტყველო საგნების სწავლების გაუმჯობესებისკენ მიმართული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ka-GE" dirty="0" smtClean="0"/>
              <a:t>თანამშრომლობის მიზნით.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ka-GE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ka-GE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ka-GE" b="1" dirty="0" smtClean="0">
                <a:solidFill>
                  <a:srgbClr val="C00000"/>
                </a:solidFill>
              </a:rPr>
              <a:t>დასრულებულია</a:t>
            </a:r>
            <a:endParaRPr lang="de-DE" b="1" dirty="0">
              <a:solidFill>
                <a:srgbClr val="C00000"/>
              </a:solidFill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ka-GE" dirty="0" smtClean="0"/>
              <a:t> </a:t>
            </a:r>
            <a:endParaRPr lang="de-DE" b="1" dirty="0">
              <a:solidFill>
                <a:srgbClr val="C00000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139952" y="6187008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www.erasmus-artist.eu</a:t>
            </a:r>
            <a:endParaRPr lang="de-DE" sz="3200" b="1" dirty="0">
              <a:solidFill>
                <a:srgbClr val="C00000"/>
              </a:solidFill>
            </a:endParaRPr>
          </a:p>
        </p:txBody>
      </p:sp>
      <p:pic>
        <p:nvPicPr>
          <p:cNvPr id="7" name="Grafik 6" descr="C:\Users\ingo\Dropbox\ARTIST operate\Dissemination\ARTIST Logos\Logo Artist approved ligh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18325" y="-5791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20083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ARTIST</a:t>
            </a:r>
            <a:r>
              <a:rPr lang="ka-GE" dirty="0" smtClean="0"/>
              <a:t>-ის სემინარები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 smtClean="0"/>
              <a:t>ARTIST</a:t>
            </a:r>
            <a:r>
              <a:rPr lang="ka-GE" sz="2400" dirty="0" smtClean="0"/>
              <a:t>-ის სემინარები პარტნიორი ქვეყნებისთვის:</a:t>
            </a:r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r>
              <a:rPr lang="ka-GE" sz="2400" dirty="0" smtClean="0"/>
              <a:t>მანილა, 2018 წლის მაისი (</a:t>
            </a:r>
            <a:r>
              <a:rPr lang="ka-GE" sz="2400" b="1" dirty="0" smtClean="0">
                <a:solidFill>
                  <a:srgbClr val="FF0000"/>
                </a:solidFill>
              </a:rPr>
              <a:t>დასრულებულია</a:t>
            </a:r>
            <a:r>
              <a:rPr lang="ka-GE" sz="2400" dirty="0" smtClean="0"/>
              <a:t>)</a:t>
            </a:r>
            <a:endParaRPr lang="de-DE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ka-GE" sz="2400" dirty="0" smtClean="0"/>
              <a:t>თბილისი, 2018 წლის ივნისი (</a:t>
            </a:r>
            <a:r>
              <a:rPr lang="ka-GE" sz="2400" b="1" dirty="0" smtClean="0">
                <a:solidFill>
                  <a:srgbClr val="FF0000"/>
                </a:solidFill>
              </a:rPr>
              <a:t>მიმდინარეობს</a:t>
            </a:r>
            <a:r>
              <a:rPr lang="ka-GE" sz="2400" dirty="0" smtClean="0"/>
              <a:t>)</a:t>
            </a:r>
          </a:p>
          <a:p>
            <a:pPr marL="0" indent="0">
              <a:buNone/>
            </a:pPr>
            <a:r>
              <a:rPr lang="ka-GE" sz="2400" dirty="0" smtClean="0"/>
              <a:t>ხაიფა, 2018 წლის ოქტომბერი</a:t>
            </a:r>
            <a:endParaRPr lang="de-DE" sz="2400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139952" y="6187008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www.erasmus-artist.eu</a:t>
            </a:r>
            <a:endParaRPr lang="de-DE" sz="3200" b="1" dirty="0">
              <a:solidFill>
                <a:srgbClr val="C0000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8375" y="3501008"/>
            <a:ext cx="3978426" cy="2807717"/>
          </a:xfrm>
          <a:prstGeom prst="rect">
            <a:avLst/>
          </a:prstGeom>
        </p:spPr>
      </p:pic>
      <p:pic>
        <p:nvPicPr>
          <p:cNvPr id="7" name="Grafik 6" descr="C:\Users\ingo\Dropbox\ARTIST operate\Dissemination\ARTIST Logos\Logo Artist approved light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18325" y="-5791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00910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ARTIST</a:t>
            </a:r>
            <a:r>
              <a:rPr lang="ka-GE" dirty="0" smtClean="0"/>
              <a:t>-ის კურსები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ka-GE" sz="2800" dirty="0" smtClean="0"/>
              <a:t>სამეცნიერო კურსების დანერგვა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ka-GE" sz="2800" dirty="0" smtClean="0"/>
              <a:t>მომავალი მასწავლებლებისა და მასწავლებლებისთვის პრაქტიკული კვლევის ჩასატარებლად და ინოვაციური პროექტების განსახორციელებლად. </a:t>
            </a:r>
            <a:endParaRPr lang="de-DE" sz="2800" dirty="0" smtClean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de-DE" sz="2800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ka-GE" sz="2800" dirty="0" smtClean="0"/>
              <a:t>შინაარსი: სწავლის პროცესი, კარიერის დაგეგმვა, საკლასო ოთახებში არაფორმალური განათლების მეთოდების შემოტანა და მცირე და საშუალო საწარმოებთან თანამშრომლობა. </a:t>
            </a:r>
            <a:endParaRPr lang="de-DE" sz="2800" dirty="0" smtClean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ka-GE" b="1" dirty="0" smtClean="0">
              <a:solidFill>
                <a:srgbClr val="C00000"/>
              </a:solidFill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ka-GE" b="1" dirty="0" smtClean="0">
                <a:solidFill>
                  <a:srgbClr val="C00000"/>
                </a:solidFill>
              </a:rPr>
              <a:t>მიმდინარეობს</a:t>
            </a:r>
            <a:endParaRPr lang="de-DE" b="1" dirty="0">
              <a:solidFill>
                <a:srgbClr val="C00000"/>
              </a:solidFill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139952" y="6187008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www.erasmus-artist.eu</a:t>
            </a:r>
            <a:endParaRPr lang="de-DE" sz="3200" b="1" dirty="0">
              <a:solidFill>
                <a:srgbClr val="C00000"/>
              </a:solidFill>
            </a:endParaRPr>
          </a:p>
        </p:txBody>
      </p:sp>
      <p:pic>
        <p:nvPicPr>
          <p:cNvPr id="7" name="Grafik 6" descr="C:\Users\ingo\Dropbox\ARTIST operate\Dissemination\ARTIST Logos\Logo Artist approved ligh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18325" y="-5791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00298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1512168"/>
          </a:xfrm>
        </p:spPr>
        <p:txBody>
          <a:bodyPr>
            <a:normAutofit/>
          </a:bodyPr>
          <a:lstStyle/>
          <a:p>
            <a:r>
              <a:rPr lang="ka-GE" sz="3200" dirty="0" smtClean="0"/>
              <a:t>მასწავლებელთათვის განსაზღვრული რესურსები და პროდუქტები </a:t>
            </a:r>
            <a:endParaRPr lang="de-DE" sz="32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4139952" y="6187008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www.erasmus-artist.eu</a:t>
            </a:r>
            <a:endParaRPr lang="de-DE" sz="3200" b="1" dirty="0">
              <a:solidFill>
                <a:srgbClr val="C00000"/>
              </a:solidFill>
            </a:endParaRPr>
          </a:p>
        </p:txBody>
      </p:sp>
      <p:pic>
        <p:nvPicPr>
          <p:cNvPr id="6" name="Grafik 5" descr="C:\Users\ingo\Dropbox\ARTIST operate\Dissemination\ARTIST Logos\Logo Artist approved ligh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18325" y="-5791"/>
            <a:ext cx="1225674" cy="54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22176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347</Words>
  <Application>Microsoft Office PowerPoint</Application>
  <PresentationFormat>On-screen Show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Larissa</vt:lpstr>
      <vt:lpstr>Slide 1</vt:lpstr>
      <vt:lpstr>პარტნიორები</vt:lpstr>
      <vt:lpstr>პარტნიორები</vt:lpstr>
      <vt:lpstr>ARTIST: მთავარი ფოკუსი</vt:lpstr>
      <vt:lpstr>ARTIST-ის ცენტრები</vt:lpstr>
      <vt:lpstr>ARTIST-ის ქსელი</vt:lpstr>
      <vt:lpstr>ARTIST-ის სემინარები</vt:lpstr>
      <vt:lpstr>ARTIST-ის კურსები</vt:lpstr>
      <vt:lpstr>მასწავლებელთათვის განსაზღვრული რესურსები და პროდუქტები </vt:lpstr>
      <vt:lpstr>ARTIST-ის ვებგვერდი</vt:lpstr>
      <vt:lpstr>ARTIST-ის სახელმძღვანელო</vt:lpstr>
      <vt:lpstr>ARISE  (პრაქტიკული კვლევა და ინოვაცია სამეცნიერო განათლებაში - საერთაშორისო ჟურნალი)</vt:lpstr>
      <vt:lpstr>კითხვები და დისკუსია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Ingo</dc:creator>
  <cp:lastModifiedBy>user</cp:lastModifiedBy>
  <cp:revision>33</cp:revision>
  <dcterms:created xsi:type="dcterms:W3CDTF">2015-11-19T10:42:35Z</dcterms:created>
  <dcterms:modified xsi:type="dcterms:W3CDTF">2018-07-05T09:17:10Z</dcterms:modified>
</cp:coreProperties>
</file>